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09" name="Shape 109"/>
          <p:cNvSpPr/>
          <p:nvPr>
            <p:ph type="sldImg"/>
          </p:nvPr>
        </p:nvSpPr>
        <p:spPr>
          <a:xfrm>
            <a:off x="1143000" y="685800"/>
            <a:ext cx="4572000" cy="3429000"/>
          </a:xfrm>
          <a:prstGeom prst="rect">
            <a:avLst/>
          </a:prstGeom>
        </p:spPr>
        <p:txBody>
          <a:bodyPr/>
          <a:lstStyle/>
          <a:p>
            <a:pPr/>
          </a:p>
        </p:txBody>
      </p:sp>
      <p:sp>
        <p:nvSpPr>
          <p:cNvPr id="110" name="Shape 1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Титульный слайд">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вертикальный текст">
    <p:spTree>
      <p:nvGrpSpPr>
        <p:cNvPr id="1" name=""/>
        <p:cNvGrpSpPr/>
        <p:nvPr/>
      </p:nvGrpSpPr>
      <p:grpSpPr>
        <a:xfrm>
          <a:off x="0" y="0"/>
          <a:ext cx="0" cy="0"/>
          <a:chOff x="0" y="0"/>
          <a:chExt cx="0" cy="0"/>
        </a:xfrm>
      </p:grpSpPr>
      <p:sp>
        <p:nvSpPr>
          <p:cNvPr id="92" name="Title Text"/>
          <p:cNvSpPr txBox="1"/>
          <p:nvPr>
            <p:ph type="title"/>
          </p:nvPr>
        </p:nvSpPr>
        <p:spPr>
          <a:prstGeom prst="rect">
            <a:avLst/>
          </a:prstGeom>
        </p:spPr>
        <p:txBody>
          <a:bodyPr/>
          <a:lstStyle/>
          <a:p>
            <a:pPr/>
            <a:r>
              <a:t>Title Text</a:t>
            </a:r>
          </a:p>
        </p:txBody>
      </p:sp>
      <p:sp>
        <p:nvSpPr>
          <p:cNvPr id="9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Вертикальный заголовок и текст">
    <p:spTree>
      <p:nvGrpSpPr>
        <p:cNvPr id="1" name=""/>
        <p:cNvGrpSpPr/>
        <p:nvPr/>
      </p:nvGrpSpPr>
      <p:grpSpPr>
        <a:xfrm>
          <a:off x="0" y="0"/>
          <a:ext cx="0" cy="0"/>
          <a:chOff x="0" y="0"/>
          <a:chExt cx="0" cy="0"/>
        </a:xfrm>
      </p:grpSpPr>
      <p:sp>
        <p:nvSpPr>
          <p:cNvPr id="101" name="Title Text"/>
          <p:cNvSpPr txBox="1"/>
          <p:nvPr>
            <p:ph type="title"/>
          </p:nvPr>
        </p:nvSpPr>
        <p:spPr>
          <a:xfrm>
            <a:off x="6629400" y="274638"/>
            <a:ext cx="2057400" cy="5851527"/>
          </a:xfrm>
          <a:prstGeom prst="rect">
            <a:avLst/>
          </a:prstGeom>
        </p:spPr>
        <p:txBody>
          <a:bodyPr/>
          <a:lstStyle/>
          <a:p>
            <a:pPr/>
            <a:r>
              <a:t>Title Text</a:t>
            </a:r>
          </a:p>
        </p:txBody>
      </p:sp>
      <p:sp>
        <p:nvSpPr>
          <p:cNvPr id="102" name="Body Level One…"/>
          <p:cNvSpPr txBox="1"/>
          <p:nvPr>
            <p:ph type="body" idx="1"/>
          </p:nvPr>
        </p:nvSpPr>
        <p:spPr>
          <a:xfrm>
            <a:off x="457200" y="274638"/>
            <a:ext cx="6019800" cy="5851527"/>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и объект">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Заголовок раздела">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95"/>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Два объекта">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Сравнение">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0">
              <a:spcBef>
                <a:spcPts val="500"/>
              </a:spcBef>
              <a:buSzTx/>
              <a:buFontTx/>
              <a:buNone/>
              <a:defRPr b="1" sz="2400"/>
            </a:lvl2pPr>
            <a:lvl3pPr marL="0" indent="0">
              <a:spcBef>
                <a:spcPts val="500"/>
              </a:spcBef>
              <a:buSzTx/>
              <a:buFontTx/>
              <a:buNone/>
              <a:defRPr b="1" sz="2400"/>
            </a:lvl3pPr>
            <a:lvl4pPr marL="0" indent="0">
              <a:spcBef>
                <a:spcPts val="500"/>
              </a:spcBef>
              <a:buSzTx/>
              <a:buFontTx/>
              <a:buNone/>
              <a:defRPr b="1" sz="2400"/>
            </a:lvl4pPr>
            <a:lvl5pPr marL="0" indent="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Текст 4"/>
          <p:cNvSpPr/>
          <p:nvPr>
            <p:ph type="body" sz="quarter" idx="13"/>
          </p:nvPr>
        </p:nvSpPr>
        <p:spPr>
          <a:xfrm>
            <a:off x="4645025" y="1535111"/>
            <a:ext cx="4041775" cy="639771"/>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Только заголовок">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Пустой">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Объект с подписью">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6" cy="1162050"/>
          </a:xfrm>
          <a:prstGeom prst="rect">
            <a:avLst/>
          </a:prstGeom>
        </p:spPr>
        <p:txBody>
          <a:bodyPr anchor="b"/>
          <a:lstStyle>
            <a:lvl1pPr algn="l">
              <a:defRPr b="1" sz="2000"/>
            </a:lvl1pPr>
          </a:lstStyle>
          <a:p>
            <a:pPr/>
            <a:r>
              <a:t>Title Text</a:t>
            </a:r>
          </a:p>
        </p:txBody>
      </p:sp>
      <p:sp>
        <p:nvSpPr>
          <p:cNvPr id="73" name="Body Level One…"/>
          <p:cNvSpPr txBox="1"/>
          <p:nvPr>
            <p:ph type="body"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Текст 3"/>
          <p:cNvSpPr/>
          <p:nvPr>
            <p:ph type="body" sz="half" idx="13"/>
          </p:nvPr>
        </p:nvSpPr>
        <p:spPr>
          <a:xfrm>
            <a:off x="457198" y="1435100"/>
            <a:ext cx="3008317" cy="4691063"/>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Рисунок с подписью">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4" cy="566738"/>
          </a:xfrm>
          <a:prstGeom prst="rect">
            <a:avLst/>
          </a:prstGeom>
        </p:spPr>
        <p:txBody>
          <a:bodyPr anchor="b"/>
          <a:lstStyle>
            <a:lvl1pPr algn="l">
              <a:defRPr b="1" sz="2000"/>
            </a:lvl1pPr>
          </a:lstStyle>
          <a:p>
            <a:pPr/>
            <a:r>
              <a:t>Title Text</a:t>
            </a:r>
          </a:p>
        </p:txBody>
      </p:sp>
      <p:sp>
        <p:nvSpPr>
          <p:cNvPr id="83" name="Рисунок 2"/>
          <p:cNvSpPr/>
          <p:nvPr>
            <p:ph type="pic" sz="half" idx="13"/>
          </p:nvPr>
        </p:nvSpPr>
        <p:spPr>
          <a:xfrm>
            <a:off x="1792288" y="612775"/>
            <a:ext cx="5486404" cy="4114800"/>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792288" y="5367337"/>
            <a:ext cx="5486404" cy="804870"/>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2825"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j-lt"/>
          <a:ea typeface="+mj-ea"/>
          <a:cs typeface="+mj-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j-lt"/>
          <a:ea typeface="+mj-ea"/>
          <a:cs typeface="+mj-cs"/>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Название 1"/>
          <p:cNvSpPr txBox="1"/>
          <p:nvPr/>
        </p:nvSpPr>
        <p:spPr>
          <a:xfrm>
            <a:off x="685800" y="2408919"/>
            <a:ext cx="7772400" cy="11508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ctr" defTabSz="384047">
              <a:defRPr sz="3600">
                <a:solidFill>
                  <a:srgbClr val="FFFFFF"/>
                </a:solidFill>
                <a:latin typeface="Arial"/>
                <a:ea typeface="Arial"/>
                <a:cs typeface="Arial"/>
                <a:sym typeface="Arial"/>
              </a:defRPr>
            </a:lvl1pPr>
          </a:lstStyle>
          <a:p>
            <a:pPr/>
            <a:r>
              <a:t>Docker</a:t>
            </a:r>
          </a:p>
        </p:txBody>
      </p:sp>
      <p:sp>
        <p:nvSpPr>
          <p:cNvPr id="113" name="Подзаголовок 2"/>
          <p:cNvSpPr txBox="1"/>
          <p:nvPr/>
        </p:nvSpPr>
        <p:spPr>
          <a:xfrm>
            <a:off x="1532565" y="6171529"/>
            <a:ext cx="6400813" cy="10800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Advanced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3" name="Прямоугольник 3"/>
          <p:cNvSpPr/>
          <p:nvPr/>
        </p:nvSpPr>
        <p:spPr>
          <a:xfrm>
            <a:off x="-1" y="2379078"/>
            <a:ext cx="9144001" cy="2405374"/>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54" name="Название 1"/>
          <p:cNvSpPr txBox="1"/>
          <p:nvPr>
            <p:ph type="title"/>
          </p:nvPr>
        </p:nvSpPr>
        <p:spPr>
          <a:xfrm>
            <a:off x="457200" y="2705610"/>
            <a:ext cx="8229600" cy="1752309"/>
          </a:xfrm>
          <a:prstGeom prst="rect">
            <a:avLst/>
          </a:prstGeom>
        </p:spPr>
        <p:txBody>
          <a:bodyPr/>
          <a:lstStyle/>
          <a:p>
            <a:pPr marL="588209" indent="-588209" algn="l">
              <a:buSzPct val="100000"/>
              <a:buAutoNum type="arabicPeriod" startAt="1"/>
            </a:pPr>
            <a:r>
              <a:t>Pull Manifest</a:t>
            </a:r>
          </a:p>
          <a:p>
            <a:pPr marL="588209" indent="-588209" algn="l"/>
            <a:r>
              <a:t>Pull Layers</a:t>
            </a:r>
          </a:p>
        </p:txBody>
      </p:sp>
      <p:sp>
        <p:nvSpPr>
          <p:cNvPr id="155" name="Подзаголовок 2"/>
          <p:cNvSpPr txBox="1"/>
          <p:nvPr/>
        </p:nvSpPr>
        <p:spPr>
          <a:xfrm>
            <a:off x="3051722" y="388625"/>
            <a:ext cx="3040558" cy="5283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Containers</a:t>
            </a:r>
          </a:p>
        </p:txBody>
      </p:sp>
      <p:pic>
        <p:nvPicPr>
          <p:cNvPr id="156" name="Screen Shot 2019-01-14 at 1.53.31 AM.png" descr="Screen Shot 2019-01-14 at 1.53.31 AM.png"/>
          <p:cNvPicPr>
            <a:picLocks noChangeAspect="1"/>
          </p:cNvPicPr>
          <p:nvPr/>
        </p:nvPicPr>
        <p:blipFill>
          <a:blip r:embed="rId2">
            <a:extLst/>
          </a:blip>
          <a:stretch>
            <a:fillRect/>
          </a:stretch>
        </p:blipFill>
        <p:spPr>
          <a:xfrm>
            <a:off x="0" y="1175592"/>
            <a:ext cx="9144000" cy="524341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58" name="Прямоугольник 3"/>
          <p:cNvSpPr/>
          <p:nvPr/>
        </p:nvSpPr>
        <p:spPr>
          <a:xfrm>
            <a:off x="-1" y="2379078"/>
            <a:ext cx="9144001" cy="2405374"/>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59" name="Название 1"/>
          <p:cNvSpPr txBox="1"/>
          <p:nvPr>
            <p:ph type="title"/>
          </p:nvPr>
        </p:nvSpPr>
        <p:spPr>
          <a:xfrm>
            <a:off x="457200" y="2705610"/>
            <a:ext cx="8229600" cy="1752309"/>
          </a:xfrm>
          <a:prstGeom prst="rect">
            <a:avLst/>
          </a:prstGeom>
        </p:spPr>
        <p:txBody>
          <a:bodyPr/>
          <a:lstStyle/>
          <a:p>
            <a:pPr marL="588209" indent="-588209" algn="l">
              <a:buSzPct val="100000"/>
              <a:buAutoNum type="arabicPeriod" startAt="1"/>
            </a:pPr>
            <a:r>
              <a:t>Pull Manifest</a:t>
            </a:r>
          </a:p>
          <a:p>
            <a:pPr marL="588209" indent="-588209" algn="l"/>
            <a:r>
              <a:t>Pull Layers</a:t>
            </a:r>
          </a:p>
        </p:txBody>
      </p:sp>
      <p:sp>
        <p:nvSpPr>
          <p:cNvPr id="160" name="Подзаголовок 2"/>
          <p:cNvSpPr txBox="1"/>
          <p:nvPr/>
        </p:nvSpPr>
        <p:spPr>
          <a:xfrm>
            <a:off x="3051722" y="388625"/>
            <a:ext cx="3040558" cy="5283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Containers</a:t>
            </a:r>
          </a:p>
        </p:txBody>
      </p:sp>
      <p:pic>
        <p:nvPicPr>
          <p:cNvPr id="161" name="Screen Shot 2019-01-14 at 1.58.56 AM.png" descr="Screen Shot 2019-01-14 at 1.58.56 AM.png"/>
          <p:cNvPicPr>
            <a:picLocks noChangeAspect="1"/>
          </p:cNvPicPr>
          <p:nvPr/>
        </p:nvPicPr>
        <p:blipFill>
          <a:blip r:embed="rId2">
            <a:extLst/>
          </a:blip>
          <a:stretch>
            <a:fillRect/>
          </a:stretch>
        </p:blipFill>
        <p:spPr>
          <a:xfrm>
            <a:off x="0" y="1320450"/>
            <a:ext cx="9144000" cy="42171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63" name="Прямоугольник 3"/>
          <p:cNvSpPr/>
          <p:nvPr/>
        </p:nvSpPr>
        <p:spPr>
          <a:xfrm>
            <a:off x="-1" y="2379078"/>
            <a:ext cx="9144001" cy="2405374"/>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64" name="Название 1"/>
          <p:cNvSpPr txBox="1"/>
          <p:nvPr>
            <p:ph type="title"/>
          </p:nvPr>
        </p:nvSpPr>
        <p:spPr>
          <a:xfrm>
            <a:off x="457200" y="2705610"/>
            <a:ext cx="8229600" cy="1752309"/>
          </a:xfrm>
          <a:prstGeom prst="rect">
            <a:avLst/>
          </a:prstGeom>
        </p:spPr>
        <p:txBody>
          <a:bodyPr/>
          <a:lstStyle/>
          <a:p>
            <a:pPr marL="588209" indent="-588209" algn="l">
              <a:buSzPct val="100000"/>
              <a:buAutoNum type="arabicPeriod" startAt="1"/>
            </a:pPr>
            <a:r>
              <a:t>Pull Manifest</a:t>
            </a:r>
          </a:p>
          <a:p>
            <a:pPr marL="588209" indent="-588209" algn="l"/>
            <a:r>
              <a:t>Pull Layers</a:t>
            </a:r>
          </a:p>
        </p:txBody>
      </p:sp>
      <p:sp>
        <p:nvSpPr>
          <p:cNvPr id="165" name="Подзаголовок 2"/>
          <p:cNvSpPr txBox="1"/>
          <p:nvPr/>
        </p:nvSpPr>
        <p:spPr>
          <a:xfrm>
            <a:off x="3051722" y="388625"/>
            <a:ext cx="3040558" cy="5283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Containers</a:t>
            </a:r>
          </a:p>
        </p:txBody>
      </p:sp>
      <p:pic>
        <p:nvPicPr>
          <p:cNvPr id="166" name="Screen Shot 2019-01-14 at 1.59.55 AM.png" descr="Screen Shot 2019-01-14 at 1.59.55 AM.png"/>
          <p:cNvPicPr>
            <a:picLocks noChangeAspect="1"/>
          </p:cNvPicPr>
          <p:nvPr/>
        </p:nvPicPr>
        <p:blipFill>
          <a:blip r:embed="rId2">
            <a:extLst/>
          </a:blip>
          <a:stretch>
            <a:fillRect/>
          </a:stretch>
        </p:blipFill>
        <p:spPr>
          <a:xfrm>
            <a:off x="0" y="1438916"/>
            <a:ext cx="9144000" cy="398016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68" name="Прямоугольник 3"/>
          <p:cNvSpPr/>
          <p:nvPr/>
        </p:nvSpPr>
        <p:spPr>
          <a:xfrm>
            <a:off x="-1" y="2379078"/>
            <a:ext cx="9144001" cy="2405374"/>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69" name="Название 1"/>
          <p:cNvSpPr txBox="1"/>
          <p:nvPr>
            <p:ph type="title"/>
          </p:nvPr>
        </p:nvSpPr>
        <p:spPr>
          <a:xfrm>
            <a:off x="457200" y="2705610"/>
            <a:ext cx="8229600" cy="1752309"/>
          </a:xfrm>
          <a:prstGeom prst="rect">
            <a:avLst/>
          </a:prstGeom>
        </p:spPr>
        <p:txBody>
          <a:bodyPr/>
          <a:lstStyle/>
          <a:p>
            <a:pPr marL="588209" indent="-588209" algn="l">
              <a:buSzPct val="100000"/>
              <a:buAutoNum type="arabicPeriod" startAt="1"/>
            </a:pPr>
            <a:r>
              <a:t>Pull Manifest</a:t>
            </a:r>
          </a:p>
          <a:p>
            <a:pPr marL="588209" indent="-588209" algn="l"/>
            <a:r>
              <a:t>Pull Layers</a:t>
            </a:r>
          </a:p>
        </p:txBody>
      </p:sp>
      <p:sp>
        <p:nvSpPr>
          <p:cNvPr id="170" name="Подзаголовок 2"/>
          <p:cNvSpPr txBox="1"/>
          <p:nvPr/>
        </p:nvSpPr>
        <p:spPr>
          <a:xfrm>
            <a:off x="3051722" y="388625"/>
            <a:ext cx="3040558" cy="5283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Containers</a:t>
            </a:r>
          </a:p>
        </p:txBody>
      </p:sp>
      <p:pic>
        <p:nvPicPr>
          <p:cNvPr id="171" name="Screen Shot 2019-01-14 at 2.00.49 AM.png" descr="Screen Shot 2019-01-14 at 2.00.49 AM.png"/>
          <p:cNvPicPr>
            <a:picLocks noChangeAspect="1"/>
          </p:cNvPicPr>
          <p:nvPr/>
        </p:nvPicPr>
        <p:blipFill>
          <a:blip r:embed="rId2">
            <a:extLst/>
          </a:blip>
          <a:stretch>
            <a:fillRect/>
          </a:stretch>
        </p:blipFill>
        <p:spPr>
          <a:xfrm>
            <a:off x="0" y="1185616"/>
            <a:ext cx="9144000" cy="448676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73" name="Прямоугольник 3"/>
          <p:cNvSpPr/>
          <p:nvPr/>
        </p:nvSpPr>
        <p:spPr>
          <a:xfrm>
            <a:off x="-1" y="2379078"/>
            <a:ext cx="9144001" cy="2405374"/>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74" name="Название 1"/>
          <p:cNvSpPr txBox="1"/>
          <p:nvPr>
            <p:ph type="title"/>
          </p:nvPr>
        </p:nvSpPr>
        <p:spPr>
          <a:xfrm>
            <a:off x="457200" y="2705610"/>
            <a:ext cx="8229600" cy="1752309"/>
          </a:xfrm>
          <a:prstGeom prst="rect">
            <a:avLst/>
          </a:prstGeom>
        </p:spPr>
        <p:txBody>
          <a:bodyPr/>
          <a:lstStyle/>
          <a:p>
            <a:pPr marL="588209" indent="-588209" algn="l">
              <a:buSzPct val="100000"/>
              <a:buAutoNum type="arabicPeriod" startAt="1"/>
            </a:pPr>
            <a:r>
              <a:t>Pull Manifest</a:t>
            </a:r>
          </a:p>
          <a:p>
            <a:pPr marL="588209" indent="-588209" algn="l"/>
            <a:r>
              <a:t>Pull Layers</a:t>
            </a:r>
          </a:p>
        </p:txBody>
      </p:sp>
      <p:sp>
        <p:nvSpPr>
          <p:cNvPr id="175" name="Подзаголовок 2"/>
          <p:cNvSpPr txBox="1"/>
          <p:nvPr/>
        </p:nvSpPr>
        <p:spPr>
          <a:xfrm>
            <a:off x="3051722" y="388625"/>
            <a:ext cx="3040558" cy="5283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Containers</a:t>
            </a:r>
          </a:p>
        </p:txBody>
      </p:sp>
      <p:pic>
        <p:nvPicPr>
          <p:cNvPr id="176" name="Screen Shot 2019-01-14 at 2.01.52 AM.png" descr="Screen Shot 2019-01-14 at 2.01.52 AM.png"/>
          <p:cNvPicPr>
            <a:picLocks noChangeAspect="1"/>
          </p:cNvPicPr>
          <p:nvPr/>
        </p:nvPicPr>
        <p:blipFill>
          <a:blip r:embed="rId2">
            <a:extLst/>
          </a:blip>
          <a:stretch>
            <a:fillRect/>
          </a:stretch>
        </p:blipFill>
        <p:spPr>
          <a:xfrm>
            <a:off x="0" y="1583597"/>
            <a:ext cx="9144000" cy="3690807"/>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78" name="Прямоугольник 3"/>
          <p:cNvSpPr/>
          <p:nvPr/>
        </p:nvSpPr>
        <p:spPr>
          <a:xfrm>
            <a:off x="-1" y="2379078"/>
            <a:ext cx="9144001" cy="2405374"/>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79" name="Название 1"/>
          <p:cNvSpPr txBox="1"/>
          <p:nvPr>
            <p:ph type="title"/>
          </p:nvPr>
        </p:nvSpPr>
        <p:spPr>
          <a:xfrm>
            <a:off x="457200" y="2705610"/>
            <a:ext cx="8229600" cy="1752309"/>
          </a:xfrm>
          <a:prstGeom prst="rect">
            <a:avLst/>
          </a:prstGeom>
        </p:spPr>
        <p:txBody>
          <a:bodyPr/>
          <a:lstStyle/>
          <a:p>
            <a:pPr marL="588209" indent="-588209" algn="l">
              <a:buSzPct val="100000"/>
              <a:buAutoNum type="arabicPeriod" startAt="1"/>
            </a:pPr>
            <a:r>
              <a:t>Pull Manifest</a:t>
            </a:r>
          </a:p>
          <a:p>
            <a:pPr marL="588209" indent="-588209" algn="l"/>
            <a:r>
              <a:t>Pull Layers</a:t>
            </a:r>
          </a:p>
        </p:txBody>
      </p:sp>
      <p:sp>
        <p:nvSpPr>
          <p:cNvPr id="180" name="Подзаголовок 2"/>
          <p:cNvSpPr txBox="1"/>
          <p:nvPr/>
        </p:nvSpPr>
        <p:spPr>
          <a:xfrm>
            <a:off x="3051722" y="388625"/>
            <a:ext cx="3040558" cy="5283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Containers</a:t>
            </a:r>
          </a:p>
        </p:txBody>
      </p:sp>
      <p:pic>
        <p:nvPicPr>
          <p:cNvPr id="181" name="Screen Shot 2019-01-14 at 2.03.08 AM.png" descr="Screen Shot 2019-01-14 at 2.03.08 AM.png"/>
          <p:cNvPicPr>
            <a:picLocks noChangeAspect="1"/>
          </p:cNvPicPr>
          <p:nvPr/>
        </p:nvPicPr>
        <p:blipFill>
          <a:blip r:embed="rId2">
            <a:extLst/>
          </a:blip>
          <a:stretch>
            <a:fillRect/>
          </a:stretch>
        </p:blipFill>
        <p:spPr>
          <a:xfrm>
            <a:off x="0" y="1376069"/>
            <a:ext cx="9144000" cy="4105863"/>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83" name="Прямоугольник 3"/>
          <p:cNvSpPr/>
          <p:nvPr/>
        </p:nvSpPr>
        <p:spPr>
          <a:xfrm>
            <a:off x="-1" y="2379078"/>
            <a:ext cx="9144001" cy="2405374"/>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84" name="Название 1"/>
          <p:cNvSpPr txBox="1"/>
          <p:nvPr>
            <p:ph type="title"/>
          </p:nvPr>
        </p:nvSpPr>
        <p:spPr>
          <a:xfrm>
            <a:off x="457200" y="2705610"/>
            <a:ext cx="8229600" cy="1752309"/>
          </a:xfrm>
          <a:prstGeom prst="rect">
            <a:avLst/>
          </a:prstGeom>
        </p:spPr>
        <p:txBody>
          <a:bodyPr/>
          <a:lstStyle/>
          <a:p>
            <a:pPr marL="588209" indent="-588209" algn="l">
              <a:buSzPct val="100000"/>
              <a:buAutoNum type="arabicPeriod" startAt="1"/>
            </a:pPr>
            <a:r>
              <a:t>Pull Manifest</a:t>
            </a:r>
          </a:p>
          <a:p>
            <a:pPr marL="588209" indent="-588209" algn="l"/>
            <a:r>
              <a:t>Pull Layers</a:t>
            </a:r>
          </a:p>
        </p:txBody>
      </p:sp>
      <p:sp>
        <p:nvSpPr>
          <p:cNvPr id="185" name="Подзаголовок 2"/>
          <p:cNvSpPr txBox="1"/>
          <p:nvPr/>
        </p:nvSpPr>
        <p:spPr>
          <a:xfrm>
            <a:off x="3051722" y="388625"/>
            <a:ext cx="3040558" cy="5283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Containers</a:t>
            </a:r>
          </a:p>
        </p:txBody>
      </p:sp>
      <p:pic>
        <p:nvPicPr>
          <p:cNvPr id="186" name="Screen Shot 2019-01-14 at 2.04.06 AM.png" descr="Screen Shot 2019-01-14 at 2.04.06 AM.png"/>
          <p:cNvPicPr>
            <a:picLocks noChangeAspect="1"/>
          </p:cNvPicPr>
          <p:nvPr/>
        </p:nvPicPr>
        <p:blipFill>
          <a:blip r:embed="rId2">
            <a:extLst/>
          </a:blip>
          <a:stretch>
            <a:fillRect/>
          </a:stretch>
        </p:blipFill>
        <p:spPr>
          <a:xfrm>
            <a:off x="0" y="1595527"/>
            <a:ext cx="9144000" cy="3666946"/>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88"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89" name="Название 1"/>
          <p:cNvSpPr txBox="1"/>
          <p:nvPr>
            <p:ph type="title"/>
          </p:nvPr>
        </p:nvSpPr>
        <p:spPr>
          <a:xfrm>
            <a:off x="457200" y="2705610"/>
            <a:ext cx="8229600" cy="1143008"/>
          </a:xfrm>
          <a:prstGeom prst="rect">
            <a:avLst/>
          </a:prstGeom>
        </p:spPr>
        <p:txBody>
          <a:bodyPr/>
          <a:lstStyle/>
          <a:p>
            <a:pPr/>
            <a:r>
              <a:t>Logging</a:t>
            </a:r>
          </a:p>
        </p:txBody>
      </p:sp>
      <p:sp>
        <p:nvSpPr>
          <p:cNvPr id="190"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92" name="Прямоугольник 3"/>
          <p:cNvSpPr/>
          <p:nvPr/>
        </p:nvSpPr>
        <p:spPr>
          <a:xfrm>
            <a:off x="-1" y="2379078"/>
            <a:ext cx="9144001" cy="2405374"/>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93" name="Название 1"/>
          <p:cNvSpPr txBox="1"/>
          <p:nvPr>
            <p:ph type="title"/>
          </p:nvPr>
        </p:nvSpPr>
        <p:spPr>
          <a:xfrm>
            <a:off x="457200" y="2705610"/>
            <a:ext cx="8229600" cy="1752309"/>
          </a:xfrm>
          <a:prstGeom prst="rect">
            <a:avLst/>
          </a:prstGeom>
        </p:spPr>
        <p:txBody>
          <a:bodyPr/>
          <a:lstStyle/>
          <a:p>
            <a:pPr marL="588209" indent="-588209" algn="l">
              <a:buSzPct val="100000"/>
              <a:buAutoNum type="arabicPeriod" startAt="1"/>
            </a:pPr>
            <a:r>
              <a:t>Pull Manifest</a:t>
            </a:r>
          </a:p>
          <a:p>
            <a:pPr marL="588209" indent="-588209" algn="l"/>
            <a:r>
              <a:t>Pull Layers</a:t>
            </a:r>
          </a:p>
        </p:txBody>
      </p:sp>
      <p:sp>
        <p:nvSpPr>
          <p:cNvPr id="194" name="Подзаголовок 2"/>
          <p:cNvSpPr txBox="1"/>
          <p:nvPr/>
        </p:nvSpPr>
        <p:spPr>
          <a:xfrm>
            <a:off x="3051722" y="388625"/>
            <a:ext cx="3040558" cy="5283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Logging</a:t>
            </a:r>
          </a:p>
        </p:txBody>
      </p:sp>
      <p:pic>
        <p:nvPicPr>
          <p:cNvPr id="195" name="Screen Shot 2019-01-14 at 2.05.27 AM.png" descr="Screen Shot 2019-01-14 at 2.05.27 AM.png"/>
          <p:cNvPicPr>
            <a:picLocks noChangeAspect="1"/>
          </p:cNvPicPr>
          <p:nvPr/>
        </p:nvPicPr>
        <p:blipFill>
          <a:blip r:embed="rId2">
            <a:extLst/>
          </a:blip>
          <a:stretch>
            <a:fillRect/>
          </a:stretch>
        </p:blipFill>
        <p:spPr>
          <a:xfrm>
            <a:off x="0" y="1445294"/>
            <a:ext cx="9144000" cy="396741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97"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98" name="Название 1"/>
          <p:cNvSpPr txBox="1"/>
          <p:nvPr>
            <p:ph type="title"/>
          </p:nvPr>
        </p:nvSpPr>
        <p:spPr>
          <a:xfrm>
            <a:off x="457200" y="2705610"/>
            <a:ext cx="8229600" cy="1143008"/>
          </a:xfrm>
          <a:prstGeom prst="rect">
            <a:avLst/>
          </a:prstGeom>
        </p:spPr>
        <p:txBody>
          <a:bodyPr/>
          <a:lstStyle/>
          <a:p>
            <a:pPr/>
            <a:r>
              <a:t>Graceful shutdown</a:t>
            </a:r>
          </a:p>
        </p:txBody>
      </p:sp>
      <p:sp>
        <p:nvSpPr>
          <p:cNvPr id="199"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15"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16" name="Название 1"/>
          <p:cNvSpPr txBox="1"/>
          <p:nvPr>
            <p:ph type="title"/>
          </p:nvPr>
        </p:nvSpPr>
        <p:spPr>
          <a:xfrm>
            <a:off x="457200" y="2705610"/>
            <a:ext cx="8229600" cy="1143008"/>
          </a:xfrm>
          <a:prstGeom prst="rect">
            <a:avLst/>
          </a:prstGeom>
        </p:spPr>
        <p:txBody>
          <a:bodyPr/>
          <a:lstStyle/>
          <a:p>
            <a:pPr/>
            <a:r>
              <a:t>Dockerfile best practice</a:t>
            </a:r>
          </a:p>
        </p:txBody>
      </p:sp>
      <p:sp>
        <p:nvSpPr>
          <p:cNvPr id="117"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02"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 stop</a:t>
            </a:r>
          </a:p>
        </p:txBody>
      </p:sp>
      <p:sp>
        <p:nvSpPr>
          <p:cNvPr id="203" name="Содержимое 2"/>
          <p:cNvSpPr txBox="1"/>
          <p:nvPr>
            <p:ph type="body" idx="1"/>
          </p:nvPr>
        </p:nvSpPr>
        <p:spPr>
          <a:xfrm>
            <a:off x="394599" y="2002078"/>
            <a:ext cx="8229601" cy="3422056"/>
          </a:xfrm>
          <a:prstGeom prst="rect">
            <a:avLst/>
          </a:prstGeom>
        </p:spPr>
        <p:txBody>
          <a:bodyPr/>
          <a:lstStyle/>
          <a:p>
            <a:pPr marL="0" indent="0" defTabSz="374904">
              <a:lnSpc>
                <a:spcPts val="3600"/>
              </a:lnSpc>
              <a:spcBef>
                <a:spcPts val="1200"/>
              </a:spcBef>
              <a:buSzTx/>
              <a:buNone/>
              <a:defRPr sz="1230">
                <a:solidFill>
                  <a:srgbClr val="333333"/>
                </a:solidFill>
                <a:latin typeface="+mn-lt"/>
                <a:ea typeface="+mn-ea"/>
                <a:cs typeface="+mn-cs"/>
                <a:sym typeface="Helvetica"/>
              </a:defRPr>
            </a:pPr>
            <a:r>
              <a:t>When you issue a </a:t>
            </a:r>
            <a:r>
              <a:rPr sz="1066">
                <a:solidFill>
                  <a:srgbClr val="C7254E"/>
                </a:solidFill>
                <a:latin typeface="Menlo"/>
                <a:ea typeface="Menlo"/>
                <a:cs typeface="Menlo"/>
                <a:sym typeface="Menlo"/>
              </a:rPr>
              <a:t>docker stop</a:t>
            </a:r>
            <a:r>
              <a:t> command Docker will first ask nicely for the process to stop and if it doesn't comply within 10 seconds it will forcibly kill it. If you've ever issued a </a:t>
            </a:r>
            <a:r>
              <a:rPr sz="1066">
                <a:solidFill>
                  <a:srgbClr val="C7254E"/>
                </a:solidFill>
                <a:latin typeface="Menlo"/>
                <a:ea typeface="Menlo"/>
                <a:cs typeface="Menlo"/>
                <a:sym typeface="Menlo"/>
              </a:rPr>
              <a:t>docker stop</a:t>
            </a:r>
            <a:r>
              <a:t> and had to wait 10 seconds for the command to return you've seen this in action</a:t>
            </a:r>
          </a:p>
          <a:p>
            <a:pPr marL="0" indent="0" defTabSz="374904">
              <a:lnSpc>
                <a:spcPts val="3600"/>
              </a:lnSpc>
              <a:spcBef>
                <a:spcPts val="1200"/>
              </a:spcBef>
              <a:buSzTx/>
              <a:buNone/>
              <a:defRPr sz="1230">
                <a:solidFill>
                  <a:srgbClr val="333333"/>
                </a:solidFill>
                <a:latin typeface="+mn-lt"/>
                <a:ea typeface="+mn-ea"/>
                <a:cs typeface="+mn-cs"/>
                <a:sym typeface="Helvetica"/>
              </a:defRPr>
            </a:pPr>
            <a:r>
              <a:t>The </a:t>
            </a:r>
            <a:r>
              <a:rPr sz="1066">
                <a:solidFill>
                  <a:srgbClr val="C7254E"/>
                </a:solidFill>
                <a:latin typeface="Menlo"/>
                <a:ea typeface="Menlo"/>
                <a:cs typeface="Menlo"/>
                <a:sym typeface="Menlo"/>
              </a:rPr>
              <a:t>docker stop</a:t>
            </a:r>
            <a:r>
              <a:t> command attempts to stop a running container first by sending a SIGTERM signal to the root process (PID 1) in the container. If the process hasn't exited within the timeout period a SIGKILL signal will be sent.</a:t>
            </a:r>
          </a:p>
          <a:p>
            <a:pPr marL="0" indent="0" defTabSz="374904">
              <a:lnSpc>
                <a:spcPts val="3600"/>
              </a:lnSpc>
              <a:spcBef>
                <a:spcPts val="1200"/>
              </a:spcBef>
              <a:buSzTx/>
              <a:buNone/>
              <a:defRPr sz="1230">
                <a:solidFill>
                  <a:srgbClr val="333333"/>
                </a:solidFill>
                <a:latin typeface="+mn-lt"/>
                <a:ea typeface="+mn-ea"/>
                <a:cs typeface="+mn-cs"/>
                <a:sym typeface="Helvetica"/>
              </a:defRPr>
            </a:pPr>
          </a:p>
          <a:p>
            <a:pPr marL="0" indent="0" algn="ctr" defTabSz="914400">
              <a:spcBef>
                <a:spcPts val="0"/>
              </a:spcBef>
              <a:buSzTx/>
              <a:buNone/>
              <a:tabLst>
                <a:tab pos="279400" algn="l"/>
                <a:tab pos="571500" algn="l"/>
                <a:tab pos="863600" algn="l"/>
                <a:tab pos="1155700" algn="l"/>
                <a:tab pos="1447800" algn="l"/>
                <a:tab pos="1739900" algn="l"/>
                <a:tab pos="2032000" algn="l"/>
                <a:tab pos="2324100" algn="l"/>
                <a:tab pos="2616200" algn="l"/>
                <a:tab pos="2908300" algn="l"/>
                <a:tab pos="3200400" algn="l"/>
                <a:tab pos="3492500" algn="l"/>
              </a:tabLst>
              <a:defRPr sz="1640">
                <a:solidFill>
                  <a:srgbClr val="581C22"/>
                </a:solidFill>
                <a:latin typeface="Andale Mono"/>
                <a:ea typeface="Andale Mono"/>
                <a:cs typeface="Andale Mono"/>
                <a:sym typeface="Andale Mono"/>
              </a:defRPr>
            </a:pPr>
            <a:r>
              <a:t>N-DEV-05503:.docker Nick$ docker stop e1 --time=30</a:t>
            </a:r>
          </a:p>
        </p:txBody>
      </p:sp>
      <p:sp>
        <p:nvSpPr>
          <p:cNvPr id="204"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07"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 kill</a:t>
            </a:r>
          </a:p>
        </p:txBody>
      </p:sp>
      <p:sp>
        <p:nvSpPr>
          <p:cNvPr id="208" name="Содержимое 2"/>
          <p:cNvSpPr txBox="1"/>
          <p:nvPr>
            <p:ph type="body" idx="1"/>
          </p:nvPr>
        </p:nvSpPr>
        <p:spPr>
          <a:xfrm>
            <a:off x="76801" y="2002078"/>
            <a:ext cx="8865197" cy="3422056"/>
          </a:xfrm>
          <a:prstGeom prst="rect">
            <a:avLst/>
          </a:prstGeom>
        </p:spPr>
        <p:txBody>
          <a:bodyPr/>
          <a:lstStyle/>
          <a:p>
            <a:pPr marL="0" indent="0">
              <a:lnSpc>
                <a:spcPts val="4400"/>
              </a:lnSpc>
              <a:spcBef>
                <a:spcPts val="1500"/>
              </a:spcBef>
              <a:buSzTx/>
              <a:buNone/>
              <a:defRPr sz="1500">
                <a:solidFill>
                  <a:srgbClr val="333333"/>
                </a:solidFill>
                <a:latin typeface="+mn-lt"/>
                <a:ea typeface="+mn-ea"/>
                <a:cs typeface="+mn-cs"/>
                <a:sym typeface="Helvetica"/>
              </a:defRPr>
            </a:pPr>
            <a:r>
              <a:t>By default, the </a:t>
            </a:r>
            <a:r>
              <a:rPr sz="1300">
                <a:solidFill>
                  <a:srgbClr val="C7254E"/>
                </a:solidFill>
                <a:latin typeface="Menlo"/>
                <a:ea typeface="Menlo"/>
                <a:cs typeface="Menlo"/>
                <a:sym typeface="Menlo"/>
              </a:rPr>
              <a:t>docker kill</a:t>
            </a:r>
            <a:r>
              <a:t> command doesn't give the container process an opportunity to exit gracefully -- it simply issues a SIGKILL to terminate the container. However, it does accept a </a:t>
            </a:r>
            <a:r>
              <a:rPr sz="1300">
                <a:solidFill>
                  <a:srgbClr val="C7254E"/>
                </a:solidFill>
                <a:latin typeface="Menlo"/>
                <a:ea typeface="Menlo"/>
                <a:cs typeface="Menlo"/>
                <a:sym typeface="Menlo"/>
              </a:rPr>
              <a:t>--signal</a:t>
            </a:r>
            <a:r>
              <a:t> flag which will let you send something other than a SIGKILL to the container process.</a:t>
            </a:r>
          </a:p>
          <a:p>
            <a:pPr marL="0" indent="0">
              <a:lnSpc>
                <a:spcPts val="4400"/>
              </a:lnSpc>
              <a:spcBef>
                <a:spcPts val="1500"/>
              </a:spcBef>
              <a:buSzTx/>
              <a:buNone/>
              <a:defRPr sz="1500">
                <a:solidFill>
                  <a:srgbClr val="333333"/>
                </a:solidFill>
                <a:latin typeface="+mn-lt"/>
                <a:ea typeface="+mn-ea"/>
                <a:cs typeface="+mn-cs"/>
                <a:sym typeface="Helvetica"/>
              </a:defRPr>
            </a:pPr>
            <a:r>
              <a:t>For example, if you wanted to send a SIGINT (the equivalent of a Ctrl-C on the terminal) to the container "foo" you could use the following:</a:t>
            </a:r>
          </a:p>
          <a:p>
            <a:pPr marL="0" indent="0" algn="ctr"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81C22"/>
                </a:solidFill>
                <a:latin typeface="Andale Mono"/>
                <a:ea typeface="Andale Mono"/>
                <a:cs typeface="Andale Mono"/>
                <a:sym typeface="Andale Mono"/>
              </a:defRPr>
            </a:pPr>
            <a:r>
              <a:t>N-DEV-05503:.docker Nick$ docker kill e1 --signal=SIGINT</a:t>
            </a:r>
          </a:p>
        </p:txBody>
      </p:sp>
      <p:sp>
        <p:nvSpPr>
          <p:cNvPr id="209"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12"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 rm -f</a:t>
            </a:r>
          </a:p>
        </p:txBody>
      </p:sp>
      <p:sp>
        <p:nvSpPr>
          <p:cNvPr id="213" name="Содержимое 2"/>
          <p:cNvSpPr txBox="1"/>
          <p:nvPr>
            <p:ph type="body" idx="1"/>
          </p:nvPr>
        </p:nvSpPr>
        <p:spPr>
          <a:xfrm>
            <a:off x="76801" y="2002078"/>
            <a:ext cx="8865197" cy="3422056"/>
          </a:xfrm>
          <a:prstGeom prst="rect">
            <a:avLst/>
          </a:prstGeom>
        </p:spPr>
        <p:txBody>
          <a:bodyPr/>
          <a:lstStyle/>
          <a:p>
            <a:pPr marL="0" indent="0">
              <a:lnSpc>
                <a:spcPts val="4400"/>
              </a:lnSpc>
              <a:spcBef>
                <a:spcPts val="1500"/>
              </a:spcBef>
              <a:buSzTx/>
              <a:buNone/>
              <a:defRPr sz="1500">
                <a:solidFill>
                  <a:srgbClr val="333333"/>
                </a:solidFill>
                <a:latin typeface="+mn-lt"/>
                <a:ea typeface="+mn-ea"/>
                <a:cs typeface="+mn-cs"/>
                <a:sym typeface="Helvetica"/>
              </a:defRPr>
            </a:pPr>
            <a:r>
              <a:t>The final option for stopping a running container is to use the </a:t>
            </a:r>
            <a:r>
              <a:rPr sz="1300">
                <a:solidFill>
                  <a:srgbClr val="C7254E"/>
                </a:solidFill>
                <a:latin typeface="Menlo"/>
                <a:ea typeface="Menlo"/>
                <a:cs typeface="Menlo"/>
                <a:sym typeface="Menlo"/>
              </a:rPr>
              <a:t>--force</a:t>
            </a:r>
            <a:r>
              <a:t> or </a:t>
            </a:r>
            <a:r>
              <a:rPr sz="1300">
                <a:solidFill>
                  <a:srgbClr val="C7254E"/>
                </a:solidFill>
                <a:latin typeface="Menlo"/>
                <a:ea typeface="Menlo"/>
                <a:cs typeface="Menlo"/>
                <a:sym typeface="Menlo"/>
              </a:rPr>
              <a:t>-f</a:t>
            </a:r>
            <a:r>
              <a:t> flag in conjunction with the </a:t>
            </a:r>
            <a:r>
              <a:rPr sz="1300">
                <a:solidFill>
                  <a:srgbClr val="C7254E"/>
                </a:solidFill>
                <a:latin typeface="Menlo"/>
                <a:ea typeface="Menlo"/>
                <a:cs typeface="Menlo"/>
                <a:sym typeface="Menlo"/>
              </a:rPr>
              <a:t>docker rm</a:t>
            </a:r>
            <a:r>
              <a:t> command. Typically, </a:t>
            </a:r>
            <a:r>
              <a:rPr sz="1300">
                <a:solidFill>
                  <a:srgbClr val="C7254E"/>
                </a:solidFill>
                <a:latin typeface="Menlo"/>
                <a:ea typeface="Menlo"/>
                <a:cs typeface="Menlo"/>
                <a:sym typeface="Menlo"/>
              </a:rPr>
              <a:t>docker rm</a:t>
            </a:r>
            <a:r>
              <a:t> is used to remove an already stopped container, but the use of the </a:t>
            </a:r>
            <a:r>
              <a:rPr sz="1300">
                <a:solidFill>
                  <a:srgbClr val="C7254E"/>
                </a:solidFill>
                <a:latin typeface="Menlo"/>
                <a:ea typeface="Menlo"/>
                <a:cs typeface="Menlo"/>
                <a:sym typeface="Menlo"/>
              </a:rPr>
              <a:t>-f</a:t>
            </a:r>
            <a:r>
              <a:t> flag will cause it to first issue a SIGKILL.</a:t>
            </a:r>
          </a:p>
          <a:p>
            <a:pPr marL="0" indent="0">
              <a:lnSpc>
                <a:spcPts val="4400"/>
              </a:lnSpc>
              <a:spcBef>
                <a:spcPts val="1500"/>
              </a:spcBef>
              <a:buSzTx/>
              <a:buNone/>
              <a:defRPr sz="1500">
                <a:solidFill>
                  <a:srgbClr val="333333"/>
                </a:solidFill>
                <a:latin typeface="+mn-lt"/>
                <a:ea typeface="+mn-ea"/>
                <a:cs typeface="+mn-cs"/>
                <a:sym typeface="Helvetica"/>
              </a:defRPr>
            </a:pPr>
          </a:p>
          <a:p>
            <a:pPr marL="0" indent="0" algn="ctr"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000">
                <a:solidFill>
                  <a:srgbClr val="581C22"/>
                </a:solidFill>
                <a:latin typeface="Andale Mono"/>
                <a:ea typeface="Andale Mono"/>
                <a:cs typeface="Andale Mono"/>
                <a:sym typeface="Andale Mono"/>
              </a:defRPr>
            </a:pPr>
            <a:r>
              <a:t>N-DEV-05503:.docker Nick$ docker rm af --force</a:t>
            </a:r>
          </a:p>
        </p:txBody>
      </p:sp>
      <p:sp>
        <p:nvSpPr>
          <p:cNvPr id="214"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17"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Receiving signals</a:t>
            </a:r>
          </a:p>
        </p:txBody>
      </p:sp>
      <p:sp>
        <p:nvSpPr>
          <p:cNvPr id="218" name="Содержимое 2"/>
          <p:cNvSpPr txBox="1"/>
          <p:nvPr>
            <p:ph type="body" idx="1"/>
          </p:nvPr>
        </p:nvSpPr>
        <p:spPr>
          <a:xfrm>
            <a:off x="76801" y="2002078"/>
            <a:ext cx="8865197" cy="3422056"/>
          </a:xfrm>
          <a:prstGeom prst="rect">
            <a:avLst/>
          </a:prstGeom>
        </p:spPr>
        <p:txBody>
          <a:bodyPr/>
          <a:lstStyle/>
          <a:p>
            <a:pPr marL="0" indent="0">
              <a:lnSpc>
                <a:spcPts val="4400"/>
              </a:lnSpc>
              <a:spcBef>
                <a:spcPts val="1500"/>
              </a:spcBef>
              <a:buSzTx/>
              <a:buNone/>
              <a:defRPr sz="1500">
                <a:solidFill>
                  <a:srgbClr val="333333"/>
                </a:solidFill>
                <a:latin typeface="+mn-lt"/>
                <a:ea typeface="+mn-ea"/>
                <a:cs typeface="+mn-cs"/>
                <a:sym typeface="Helvetica"/>
              </a:defRPr>
            </a:pPr>
            <a:r>
              <a:t>When you use </a:t>
            </a:r>
            <a:r>
              <a:rPr sz="1300">
                <a:solidFill>
                  <a:srgbClr val="C7254E"/>
                </a:solidFill>
                <a:latin typeface="Menlo"/>
                <a:ea typeface="Menlo"/>
                <a:cs typeface="Menlo"/>
                <a:sym typeface="Menlo"/>
              </a:rPr>
              <a:t>docker stop</a:t>
            </a:r>
            <a:r>
              <a:t> or </a:t>
            </a:r>
            <a:r>
              <a:rPr sz="1300">
                <a:solidFill>
                  <a:srgbClr val="C7254E"/>
                </a:solidFill>
                <a:latin typeface="Menlo"/>
                <a:ea typeface="Menlo"/>
                <a:cs typeface="Menlo"/>
                <a:sym typeface="Menlo"/>
              </a:rPr>
              <a:t>docker kill</a:t>
            </a:r>
            <a:r>
              <a:t> to signal a container, that signal is sent only to the container process running as PID 1.</a:t>
            </a:r>
          </a:p>
          <a:p>
            <a:pPr marL="0" indent="0" algn="ctr" defTabSz="12700">
              <a:spcBef>
                <a:spcPts val="0"/>
              </a:spcBef>
              <a:buSz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600">
                <a:solidFill>
                  <a:srgbClr val="581C22"/>
                </a:solidFill>
                <a:latin typeface="Andale Mono"/>
                <a:ea typeface="Andale Mono"/>
                <a:cs typeface="Andale Mono"/>
                <a:sym typeface="Andale Mono"/>
              </a:defRPr>
            </a:pPr>
            <a:r>
              <a:t>N-DEV-05503:.docker Nick$ docker inspect -f '{{.State.ExitCode}}' 4dd</a:t>
            </a:r>
          </a:p>
        </p:txBody>
      </p:sp>
      <p:sp>
        <p:nvSpPr>
          <p:cNvPr id="219"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21"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22" name="Название 1"/>
          <p:cNvSpPr txBox="1"/>
          <p:nvPr>
            <p:ph type="title"/>
          </p:nvPr>
        </p:nvSpPr>
        <p:spPr>
          <a:xfrm>
            <a:off x="457200" y="2705610"/>
            <a:ext cx="8229600" cy="1143008"/>
          </a:xfrm>
          <a:prstGeom prst="rect">
            <a:avLst/>
          </a:prstGeom>
        </p:spPr>
        <p:txBody>
          <a:bodyPr/>
          <a:lstStyle/>
          <a:p>
            <a:pPr/>
            <a:r>
              <a:t>Networking</a:t>
            </a:r>
          </a:p>
        </p:txBody>
      </p:sp>
      <p:sp>
        <p:nvSpPr>
          <p:cNvPr id="223"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26"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Bridge network</a:t>
            </a:r>
          </a:p>
        </p:txBody>
      </p:sp>
      <p:sp>
        <p:nvSpPr>
          <p:cNvPr id="227"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pic>
        <p:nvPicPr>
          <p:cNvPr id="228" name="Screen Shot 2019-01-16 at 5.31.24 AM.png" descr="Screen Shot 2019-01-16 at 5.31.24 AM.png"/>
          <p:cNvPicPr>
            <a:picLocks noChangeAspect="1"/>
          </p:cNvPicPr>
          <p:nvPr/>
        </p:nvPicPr>
        <p:blipFill>
          <a:blip r:embed="rId2">
            <a:extLst/>
          </a:blip>
          <a:stretch>
            <a:fillRect/>
          </a:stretch>
        </p:blipFill>
        <p:spPr>
          <a:xfrm>
            <a:off x="133350" y="1758950"/>
            <a:ext cx="8877300" cy="3340100"/>
          </a:xfrm>
          <a:prstGeom prst="rect">
            <a:avLst/>
          </a:prstGeom>
          <a:ln w="12700">
            <a:miter lim="400000"/>
          </a:ln>
        </p:spPr>
      </p:pic>
      <p:sp>
        <p:nvSpPr>
          <p:cNvPr id="229" name="Содержимое 2"/>
          <p:cNvSpPr txBox="1"/>
          <p:nvPr>
            <p:ph type="body" sz="quarter" idx="1"/>
          </p:nvPr>
        </p:nvSpPr>
        <p:spPr>
          <a:xfrm>
            <a:off x="76801" y="4910475"/>
            <a:ext cx="8865197" cy="1047059"/>
          </a:xfrm>
          <a:prstGeom prst="rect">
            <a:avLst/>
          </a:prstGeom>
        </p:spPr>
        <p:txBody>
          <a:bodyPr/>
          <a:lstStyle>
            <a:lvl1pPr marL="0" indent="0" algn="ctr">
              <a:lnSpc>
                <a:spcPts val="4400"/>
              </a:lnSpc>
              <a:spcBef>
                <a:spcPts val="1500"/>
              </a:spcBef>
              <a:buSzTx/>
              <a:buNone/>
              <a:defRPr sz="1500">
                <a:solidFill>
                  <a:srgbClr val="333333"/>
                </a:solidFill>
                <a:latin typeface="+mn-lt"/>
                <a:ea typeface="+mn-ea"/>
                <a:cs typeface="+mn-cs"/>
                <a:sym typeface="Helvetica"/>
              </a:defRPr>
            </a:lvl1pPr>
          </a:lstStyle>
          <a:p>
            <a:pPr/>
            <a:r>
              <a:t>Bridge driver for LINUX / NAT driver for wiNDOWS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32"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Bridge network</a:t>
            </a:r>
          </a:p>
        </p:txBody>
      </p:sp>
      <p:sp>
        <p:nvSpPr>
          <p:cNvPr id="233"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pic>
        <p:nvPicPr>
          <p:cNvPr id="234" name="Screen Shot 2019-01-16 at 5.34.23 AM.png" descr="Screen Shot 2019-01-16 at 5.34.23 AM.png"/>
          <p:cNvPicPr>
            <a:picLocks noChangeAspect="1"/>
          </p:cNvPicPr>
          <p:nvPr/>
        </p:nvPicPr>
        <p:blipFill>
          <a:blip r:embed="rId2">
            <a:extLst/>
          </a:blip>
          <a:stretch>
            <a:fillRect/>
          </a:stretch>
        </p:blipFill>
        <p:spPr>
          <a:xfrm>
            <a:off x="0" y="1737398"/>
            <a:ext cx="9144000" cy="338320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37"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Overlay network</a:t>
            </a:r>
          </a:p>
        </p:txBody>
      </p:sp>
      <p:sp>
        <p:nvSpPr>
          <p:cNvPr id="238"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pic>
        <p:nvPicPr>
          <p:cNvPr id="239" name="Screen Shot 2019-01-16 at 5.36.48 AM.png" descr="Screen Shot 2019-01-16 at 5.36.48 AM.png"/>
          <p:cNvPicPr>
            <a:picLocks noChangeAspect="1"/>
          </p:cNvPicPr>
          <p:nvPr/>
        </p:nvPicPr>
        <p:blipFill>
          <a:blip r:embed="rId2">
            <a:extLst/>
          </a:blip>
          <a:stretch>
            <a:fillRect/>
          </a:stretch>
        </p:blipFill>
        <p:spPr>
          <a:xfrm>
            <a:off x="0" y="1649090"/>
            <a:ext cx="9144000" cy="355982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42"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Macvlan</a:t>
            </a:r>
          </a:p>
        </p:txBody>
      </p:sp>
      <p:sp>
        <p:nvSpPr>
          <p:cNvPr id="243"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pic>
        <p:nvPicPr>
          <p:cNvPr id="244" name="Screen Shot 2019-01-16 at 5.37.58 AM.png" descr="Screen Shot 2019-01-16 at 5.37.58 AM.png"/>
          <p:cNvPicPr>
            <a:picLocks noChangeAspect="1"/>
          </p:cNvPicPr>
          <p:nvPr/>
        </p:nvPicPr>
        <p:blipFill>
          <a:blip r:embed="rId2">
            <a:extLst/>
          </a:blip>
          <a:stretch>
            <a:fillRect/>
          </a:stretch>
        </p:blipFill>
        <p:spPr>
          <a:xfrm>
            <a:off x="0" y="873846"/>
            <a:ext cx="9144000" cy="4729307"/>
          </a:xfrm>
          <a:prstGeom prst="rect">
            <a:avLst/>
          </a:prstGeom>
          <a:ln w="12700">
            <a:miter lim="400000"/>
          </a:ln>
        </p:spPr>
      </p:pic>
      <p:sp>
        <p:nvSpPr>
          <p:cNvPr id="245" name="Содержимое 2"/>
          <p:cNvSpPr txBox="1"/>
          <p:nvPr>
            <p:ph type="body" sz="quarter" idx="1"/>
          </p:nvPr>
        </p:nvSpPr>
        <p:spPr>
          <a:xfrm>
            <a:off x="241901" y="5545477"/>
            <a:ext cx="8865197" cy="1047059"/>
          </a:xfrm>
          <a:prstGeom prst="rect">
            <a:avLst/>
          </a:prstGeom>
        </p:spPr>
        <p:txBody>
          <a:bodyPr/>
          <a:lstStyle>
            <a:lvl1pPr marL="0" indent="0" algn="ctr">
              <a:lnSpc>
                <a:spcPts val="4400"/>
              </a:lnSpc>
              <a:spcBef>
                <a:spcPts val="1500"/>
              </a:spcBef>
              <a:buSzTx/>
              <a:buNone/>
              <a:defRPr b="1" sz="1500">
                <a:solidFill>
                  <a:srgbClr val="333333"/>
                </a:solidFill>
                <a:latin typeface="+mn-lt"/>
                <a:ea typeface="+mn-ea"/>
                <a:cs typeface="+mn-cs"/>
                <a:sym typeface="Helvetica"/>
              </a:defRPr>
            </a:lvl1pPr>
          </a:lstStyle>
          <a:p>
            <a:pPr/>
            <a:r>
              <a:t>MUST allow promiscuous mode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47"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48" name="Название 1"/>
          <p:cNvSpPr txBox="1"/>
          <p:nvPr>
            <p:ph type="title"/>
          </p:nvPr>
        </p:nvSpPr>
        <p:spPr>
          <a:xfrm>
            <a:off x="457200" y="2705610"/>
            <a:ext cx="8229600" cy="1143008"/>
          </a:xfrm>
          <a:prstGeom prst="rect">
            <a:avLst/>
          </a:prstGeom>
        </p:spPr>
        <p:txBody>
          <a:bodyPr/>
          <a:lstStyle/>
          <a:p>
            <a:pPr/>
            <a:r>
              <a:t>Main Commands</a:t>
            </a:r>
          </a:p>
        </p:txBody>
      </p:sp>
      <p:sp>
        <p:nvSpPr>
          <p:cNvPr id="249"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pic>
        <p:nvPicPr>
          <p:cNvPr id="250" name="Screen Shot 2019-01-16 at 5.47.01 AM.png" descr="Screen Shot 2019-01-16 at 5.47.01 AM.png"/>
          <p:cNvPicPr>
            <a:picLocks noChangeAspect="1"/>
          </p:cNvPicPr>
          <p:nvPr/>
        </p:nvPicPr>
        <p:blipFill>
          <a:blip r:embed="rId2">
            <a:extLst/>
          </a:blip>
          <a:stretch>
            <a:fillRect/>
          </a:stretch>
        </p:blipFill>
        <p:spPr>
          <a:xfrm>
            <a:off x="0" y="1386767"/>
            <a:ext cx="9144000" cy="40844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20"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Dockerfile best practices</a:t>
            </a:r>
          </a:p>
        </p:txBody>
      </p:sp>
      <p:sp>
        <p:nvSpPr>
          <p:cNvPr id="121" name="Содержимое 2"/>
          <p:cNvSpPr txBox="1"/>
          <p:nvPr>
            <p:ph type="body" idx="1"/>
          </p:nvPr>
        </p:nvSpPr>
        <p:spPr>
          <a:xfrm>
            <a:off x="457200" y="1600200"/>
            <a:ext cx="8229600" cy="4525963"/>
          </a:xfrm>
          <a:prstGeom prst="rect">
            <a:avLst/>
          </a:prstGeom>
        </p:spPr>
        <p:txBody>
          <a:bodyPr/>
          <a:lstStyle/>
          <a:p>
            <a:pPr marL="259879" indent="-259879" defTabSz="370331">
              <a:spcBef>
                <a:spcPts val="500"/>
              </a:spcBef>
              <a:buFontTx/>
              <a:defRPr sz="2500"/>
            </a:pPr>
            <a:r>
              <a:t>Use a .dockerignore file</a:t>
            </a:r>
          </a:p>
          <a:p>
            <a:pPr marL="259879" indent="-259879" defTabSz="370331">
              <a:spcBef>
                <a:spcPts val="500"/>
              </a:spcBef>
              <a:buFontTx/>
              <a:defRPr sz="2500"/>
            </a:pPr>
            <a:r>
              <a:t>Containers should be immutable &amp; ephemeral</a:t>
            </a:r>
          </a:p>
          <a:p>
            <a:pPr marL="259879" indent="-259879" defTabSz="370331">
              <a:spcBef>
                <a:spcPts val="500"/>
              </a:spcBef>
              <a:buFontTx/>
              <a:defRPr sz="2500"/>
            </a:pPr>
            <a:r>
              <a:t>Minimize the number of layers / Consolidate instructions</a:t>
            </a:r>
          </a:p>
          <a:p>
            <a:pPr marL="259879" indent="-259879" defTabSz="370331">
              <a:spcBef>
                <a:spcPts val="500"/>
              </a:spcBef>
              <a:buFontTx/>
              <a:defRPr sz="2500"/>
            </a:pPr>
            <a:r>
              <a:t>Avoid installing unnecessary packages</a:t>
            </a:r>
          </a:p>
          <a:p>
            <a:pPr marL="259879" indent="-259879" defTabSz="370331">
              <a:spcBef>
                <a:spcPts val="500"/>
              </a:spcBef>
              <a:buFontTx/>
              <a:defRPr sz="2500"/>
            </a:pPr>
            <a:r>
              <a:t>Sort multi-line arguments</a:t>
            </a:r>
          </a:p>
          <a:p>
            <a:pPr marL="259879" indent="-259879" defTabSz="370331">
              <a:spcBef>
                <a:spcPts val="500"/>
              </a:spcBef>
              <a:buFontTx/>
              <a:defRPr sz="2500"/>
            </a:pPr>
            <a:r>
              <a:t>Build cache</a:t>
            </a:r>
          </a:p>
          <a:p>
            <a:pPr marL="259879" indent="-259879" defTabSz="370331">
              <a:spcBef>
                <a:spcPts val="500"/>
              </a:spcBef>
              <a:buFontTx/>
              <a:defRPr sz="2500"/>
            </a:pPr>
            <a:r>
              <a:t>Build every time</a:t>
            </a:r>
          </a:p>
          <a:p>
            <a:pPr marL="259879" indent="-259879" defTabSz="370331">
              <a:spcBef>
                <a:spcPts val="500"/>
              </a:spcBef>
              <a:buFontTx/>
              <a:defRPr sz="2500"/>
            </a:pPr>
            <a:r>
              <a:t>Dockerfile for Development Environment</a:t>
            </a:r>
          </a:p>
          <a:p>
            <a:pPr marL="259879" indent="-259879" defTabSz="370331">
              <a:spcBef>
                <a:spcPts val="500"/>
              </a:spcBef>
              <a:buFontTx/>
              <a:defRPr sz="2500"/>
            </a:pPr>
            <a:r>
              <a:t>Understand CMD and ENTRYPOINT</a:t>
            </a:r>
          </a:p>
        </p:txBody>
      </p:sp>
      <p:sp>
        <p:nvSpPr>
          <p:cNvPr id="122"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52"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53" name="Название 1"/>
          <p:cNvSpPr txBox="1"/>
          <p:nvPr>
            <p:ph type="title"/>
          </p:nvPr>
        </p:nvSpPr>
        <p:spPr>
          <a:xfrm>
            <a:off x="457200" y="2705610"/>
            <a:ext cx="8229600" cy="1143008"/>
          </a:xfrm>
          <a:prstGeom prst="rect">
            <a:avLst/>
          </a:prstGeom>
        </p:spPr>
        <p:txBody>
          <a:bodyPr/>
          <a:lstStyle/>
          <a:p>
            <a:pPr/>
            <a:r>
              <a:t>Main Commands</a:t>
            </a:r>
          </a:p>
        </p:txBody>
      </p:sp>
      <p:sp>
        <p:nvSpPr>
          <p:cNvPr id="254"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57"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Main Docker Commands</a:t>
            </a:r>
          </a:p>
        </p:txBody>
      </p:sp>
      <p:sp>
        <p:nvSpPr>
          <p:cNvPr id="258" name="Содержимое 2"/>
          <p:cNvSpPr txBox="1"/>
          <p:nvPr>
            <p:ph type="body" idx="1"/>
          </p:nvPr>
        </p:nvSpPr>
        <p:spPr>
          <a:xfrm>
            <a:off x="457200" y="1600200"/>
            <a:ext cx="8229600" cy="4525963"/>
          </a:xfrm>
          <a:prstGeom prst="rect">
            <a:avLst/>
          </a:prstGeom>
        </p:spPr>
        <p:txBody>
          <a:bodyPr/>
          <a:lstStyle/>
          <a:p>
            <a:pPr marL="320841" indent="-320841">
              <a:buFontTx/>
            </a:pPr>
            <a:r>
              <a:t>docker pull &lt;image_name&gt;</a:t>
            </a:r>
          </a:p>
          <a:p>
            <a:pPr marL="320841" indent="-320841">
              <a:buFontTx/>
            </a:pPr>
            <a:r>
              <a:t>docker images</a:t>
            </a:r>
          </a:p>
          <a:p>
            <a:pPr marL="320841" indent="-320841">
              <a:buFontTx/>
            </a:pPr>
            <a:r>
              <a:t>docker ps -a</a:t>
            </a:r>
          </a:p>
          <a:p>
            <a:pPr marL="320841" indent="-320841">
              <a:buFontTx/>
            </a:pPr>
            <a:r>
              <a:t>docker rm &lt;id/container_name&gt; </a:t>
            </a:r>
          </a:p>
          <a:p>
            <a:pPr marL="320841" indent="-320841">
              <a:buFontTx/>
            </a:pPr>
            <a:r>
              <a:t>docker run --name &lt;name&gt; -dp &lt;port#&gt;:&lt;port#&gt; &lt;image_name&gt;</a:t>
            </a:r>
          </a:p>
          <a:p>
            <a:pPr marL="320841" indent="-320841">
              <a:buFontTx/>
            </a:pPr>
            <a:r>
              <a:t>docker exec -it &lt;name&gt; &lt;command&gt;</a:t>
            </a:r>
          </a:p>
        </p:txBody>
      </p:sp>
      <p:sp>
        <p:nvSpPr>
          <p:cNvPr id="259"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62"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Main Docker Commands</a:t>
            </a:r>
          </a:p>
        </p:txBody>
      </p:sp>
      <p:sp>
        <p:nvSpPr>
          <p:cNvPr id="263" name="Содержимое 2"/>
          <p:cNvSpPr txBox="1"/>
          <p:nvPr>
            <p:ph type="body" idx="1"/>
          </p:nvPr>
        </p:nvSpPr>
        <p:spPr>
          <a:xfrm>
            <a:off x="457200" y="1600200"/>
            <a:ext cx="8229600" cy="4525963"/>
          </a:xfrm>
          <a:prstGeom prst="rect">
            <a:avLst/>
          </a:prstGeom>
        </p:spPr>
        <p:txBody>
          <a:bodyPr/>
          <a:lstStyle/>
          <a:p>
            <a:pPr marL="320841" indent="-320841">
              <a:buFontTx/>
            </a:pPr>
            <a:r>
              <a:t>docker stop &lt;container_name&gt;</a:t>
            </a:r>
          </a:p>
          <a:p>
            <a:pPr marL="320841" indent="-320841">
              <a:buFontTx/>
            </a:pPr>
            <a:r>
              <a:t>docker rm &lt;id/container_name&gt;</a:t>
            </a:r>
          </a:p>
          <a:p>
            <a:pPr marL="320841" indent="-320841">
              <a:buFontTx/>
            </a:pPr>
            <a:r>
              <a:t>docker rmi &lt;image_name&gt;</a:t>
            </a:r>
          </a:p>
          <a:p>
            <a:pPr marL="320841" indent="-320841">
              <a:buFontTx/>
            </a:pPr>
            <a:r>
              <a:t>docker rm $(docker ps -q -f status=exited)</a:t>
            </a:r>
          </a:p>
        </p:txBody>
      </p:sp>
      <p:sp>
        <p:nvSpPr>
          <p:cNvPr id="264"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66"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67" name="Название 1"/>
          <p:cNvSpPr txBox="1"/>
          <p:nvPr>
            <p:ph type="title"/>
          </p:nvPr>
        </p:nvSpPr>
        <p:spPr>
          <a:xfrm>
            <a:off x="457200" y="2705610"/>
            <a:ext cx="8229600" cy="1143008"/>
          </a:xfrm>
          <a:prstGeom prst="rect">
            <a:avLst/>
          </a:prstGeom>
        </p:spPr>
        <p:txBody>
          <a:bodyPr/>
          <a:lstStyle/>
          <a:p>
            <a:pPr/>
            <a:r>
              <a:t>docker-compose</a:t>
            </a:r>
          </a:p>
        </p:txBody>
      </p:sp>
      <p:sp>
        <p:nvSpPr>
          <p:cNvPr id="268"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71"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 Compose</a:t>
            </a:r>
          </a:p>
        </p:txBody>
      </p:sp>
      <p:sp>
        <p:nvSpPr>
          <p:cNvPr id="272"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pic>
        <p:nvPicPr>
          <p:cNvPr id="273" name="01.png" descr="01.png"/>
          <p:cNvPicPr>
            <a:picLocks noChangeAspect="1"/>
          </p:cNvPicPr>
          <p:nvPr/>
        </p:nvPicPr>
        <p:blipFill>
          <a:blip r:embed="rId2">
            <a:extLst/>
          </a:blip>
          <a:stretch>
            <a:fillRect/>
          </a:stretch>
        </p:blipFill>
        <p:spPr>
          <a:xfrm>
            <a:off x="0" y="1712859"/>
            <a:ext cx="9144000" cy="3432282"/>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76"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 Compose</a:t>
            </a:r>
          </a:p>
        </p:txBody>
      </p:sp>
      <p:sp>
        <p:nvSpPr>
          <p:cNvPr id="277"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pic>
        <p:nvPicPr>
          <p:cNvPr id="278" name="01.png" descr="01.png"/>
          <p:cNvPicPr>
            <a:picLocks noChangeAspect="1"/>
          </p:cNvPicPr>
          <p:nvPr/>
        </p:nvPicPr>
        <p:blipFill>
          <a:blip r:embed="rId2">
            <a:extLst/>
          </a:blip>
          <a:stretch>
            <a:fillRect/>
          </a:stretch>
        </p:blipFill>
        <p:spPr>
          <a:xfrm>
            <a:off x="0" y="1153036"/>
            <a:ext cx="9144000" cy="509385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81"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Main Docker Commands</a:t>
            </a:r>
          </a:p>
        </p:txBody>
      </p:sp>
      <p:sp>
        <p:nvSpPr>
          <p:cNvPr id="282" name="Содержимое 2"/>
          <p:cNvSpPr txBox="1"/>
          <p:nvPr>
            <p:ph type="body" idx="1"/>
          </p:nvPr>
        </p:nvSpPr>
        <p:spPr>
          <a:xfrm>
            <a:off x="457200" y="1600200"/>
            <a:ext cx="8229600" cy="4525963"/>
          </a:xfrm>
          <a:prstGeom prst="rect">
            <a:avLst/>
          </a:prstGeom>
        </p:spPr>
        <p:txBody>
          <a:bodyPr/>
          <a:lstStyle/>
          <a:p>
            <a:pPr marL="320841" indent="-320841">
              <a:buFontTx/>
            </a:pPr>
            <a:r>
              <a:t>docker-compose up -d —no-deps</a:t>
            </a:r>
          </a:p>
          <a:p>
            <a:pPr marL="320841" indent="-320841">
              <a:buFontTx/>
            </a:pPr>
            <a:r>
              <a:t>docker-compose down -t &lt;time_in_sec&gt;</a:t>
            </a:r>
          </a:p>
          <a:p>
            <a:pPr marL="320841" indent="-320841">
              <a:buFontTx/>
            </a:pPr>
            <a:r>
              <a:t>docker-compose rm</a:t>
            </a:r>
          </a:p>
          <a:p>
            <a:pPr marL="320841" indent="-320841">
              <a:buFontTx/>
            </a:pPr>
            <a:r>
              <a:t>exec &lt;name&gt; COMMAND [ARGS...]</a:t>
            </a:r>
          </a:p>
          <a:p>
            <a:pPr marL="320841" indent="-320841">
              <a:buFontTx/>
            </a:pPr>
            <a:r>
              <a:t>docker-compose rm &lt;id/container_name&gt;</a:t>
            </a:r>
          </a:p>
          <a:p>
            <a:pPr marL="320841" indent="-320841">
              <a:buFontTx/>
            </a:pPr>
            <a:r>
              <a:t>docker-compose restart -t &lt;time_in_sec&gt;</a:t>
            </a:r>
          </a:p>
        </p:txBody>
      </p:sp>
      <p:sp>
        <p:nvSpPr>
          <p:cNvPr id="283"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5" name="Название 1"/>
          <p:cNvSpPr txBox="1"/>
          <p:nvPr>
            <p:ph type="title"/>
          </p:nvPr>
        </p:nvSpPr>
        <p:spPr>
          <a:xfrm>
            <a:off x="457200" y="2627552"/>
            <a:ext cx="8229600" cy="1143008"/>
          </a:xfrm>
          <a:prstGeom prst="rect">
            <a:avLst/>
          </a:prstGeom>
        </p:spPr>
        <p:txBody>
          <a:bodyPr/>
          <a:lstStyle>
            <a:lvl1pPr>
              <a:defRPr>
                <a:solidFill>
                  <a:srgbClr val="FFFFFF"/>
                </a:solidFill>
              </a:defRPr>
            </a:lvl1pPr>
          </a:lstStyle>
          <a:p>
            <a:pPr/>
            <a:r>
              <a:t>Questions ?</a:t>
            </a:r>
          </a:p>
        </p:txBody>
      </p:sp>
      <p:sp>
        <p:nvSpPr>
          <p:cNvPr id="286" name="Подзаголовок 2"/>
          <p:cNvSpPr txBox="1"/>
          <p:nvPr/>
        </p:nvSpPr>
        <p:spPr>
          <a:xfrm>
            <a:off x="6116873" y="6215603"/>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288"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289" name="Название 1"/>
          <p:cNvSpPr txBox="1"/>
          <p:nvPr>
            <p:ph type="title"/>
          </p:nvPr>
        </p:nvSpPr>
        <p:spPr>
          <a:xfrm>
            <a:off x="457200" y="2705610"/>
            <a:ext cx="8229600" cy="1143008"/>
          </a:xfrm>
          <a:prstGeom prst="rect">
            <a:avLst/>
          </a:prstGeom>
        </p:spPr>
        <p:txBody>
          <a:bodyPr/>
          <a:lstStyle/>
          <a:p>
            <a:pPr/>
            <a:r>
              <a:t>Thanks for attentions!</a:t>
            </a:r>
          </a:p>
        </p:txBody>
      </p:sp>
      <p:sp>
        <p:nvSpPr>
          <p:cNvPr id="290"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24"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25" name="Название 1"/>
          <p:cNvSpPr txBox="1"/>
          <p:nvPr>
            <p:ph type="title"/>
          </p:nvPr>
        </p:nvSpPr>
        <p:spPr>
          <a:xfrm>
            <a:off x="457200" y="2705610"/>
            <a:ext cx="8229600" cy="1143008"/>
          </a:xfrm>
          <a:prstGeom prst="rect">
            <a:avLst/>
          </a:prstGeom>
        </p:spPr>
        <p:txBody>
          <a:bodyPr/>
          <a:lstStyle/>
          <a:p>
            <a:pPr/>
            <a:r>
              <a:t>Dockerfile best practice</a:t>
            </a:r>
          </a:p>
        </p:txBody>
      </p:sp>
      <p:sp>
        <p:nvSpPr>
          <p:cNvPr id="126"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pic>
        <p:nvPicPr>
          <p:cNvPr id="127" name="Screen Shot 2019-01-16 at 4.44.47 AM.png" descr="Screen Shot 2019-01-16 at 4.44.47 AM.png"/>
          <p:cNvPicPr>
            <a:picLocks noChangeAspect="1"/>
          </p:cNvPicPr>
          <p:nvPr/>
        </p:nvPicPr>
        <p:blipFill>
          <a:blip r:embed="rId2">
            <a:extLst/>
          </a:blip>
          <a:stretch>
            <a:fillRect/>
          </a:stretch>
        </p:blipFill>
        <p:spPr>
          <a:xfrm>
            <a:off x="-23757" y="2239084"/>
            <a:ext cx="9191513" cy="230116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30"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Dockerfile best practices</a:t>
            </a:r>
          </a:p>
        </p:txBody>
      </p:sp>
      <p:sp>
        <p:nvSpPr>
          <p:cNvPr id="131" name="Содержимое 2"/>
          <p:cNvSpPr txBox="1"/>
          <p:nvPr>
            <p:ph type="body" sz="half" idx="1"/>
          </p:nvPr>
        </p:nvSpPr>
        <p:spPr>
          <a:xfrm>
            <a:off x="394599" y="2349592"/>
            <a:ext cx="8229601" cy="2522938"/>
          </a:xfrm>
          <a:prstGeom prst="rect">
            <a:avLst/>
          </a:prstGeom>
        </p:spPr>
        <p:txBody>
          <a:bodyPr/>
          <a:lstStyle>
            <a:lvl1pPr marL="0" indent="0" algn="just" defTabSz="370331">
              <a:spcBef>
                <a:spcPts val="500"/>
              </a:spcBef>
              <a:buSzTx/>
              <a:buNone/>
              <a:defRPr sz="2500"/>
            </a:lvl1pPr>
          </a:lstStyle>
          <a:p>
            <a:pPr/>
            <a:r>
              <a:t>Docker recommends using COPY to create image layers in a way that keeps different file contexts in separate image layers. This means rebuilding the image is efficient. The files least likely to be changed should be in lower layers, while the files most likely to change should be added last.</a:t>
            </a:r>
          </a:p>
        </p:txBody>
      </p:sp>
      <p:sp>
        <p:nvSpPr>
          <p:cNvPr id="132"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35"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Dockerfile best practices</a:t>
            </a:r>
          </a:p>
        </p:txBody>
      </p:sp>
      <p:sp>
        <p:nvSpPr>
          <p:cNvPr id="136" name="Содержимое 2"/>
          <p:cNvSpPr txBox="1"/>
          <p:nvPr>
            <p:ph type="body" sz="half" idx="1"/>
          </p:nvPr>
        </p:nvSpPr>
        <p:spPr>
          <a:xfrm>
            <a:off x="394599" y="2349592"/>
            <a:ext cx="8229601" cy="2522938"/>
          </a:xfrm>
          <a:prstGeom prst="rect">
            <a:avLst/>
          </a:prstGeom>
        </p:spPr>
        <p:txBody>
          <a:bodyPr/>
          <a:lstStyle>
            <a:lvl1pPr marL="0" indent="0" algn="just" defTabSz="325891">
              <a:spcBef>
                <a:spcPts val="400"/>
              </a:spcBef>
              <a:buSzTx/>
              <a:buNone/>
              <a:defRPr sz="2200"/>
            </a:lvl1pPr>
          </a:lstStyle>
          <a:p>
            <a:pPr/>
            <a:r>
              <a:t>Although ADD and COPY are functionally similar, generally speaking, COPY is preferred. That’s because it’s more transparent than ADD. COPY only supports the basic copying of local files into the container, while ADD has some features (like local-only tar extraction and remote URL support) that are not immediately obvious. Consequently, the best use for ADD is local tar file auto-extraction into the image, as in ADD rootfs.tar.xz /</a:t>
            </a:r>
          </a:p>
        </p:txBody>
      </p:sp>
      <p:sp>
        <p:nvSpPr>
          <p:cNvPr id="137"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40"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Dockerfile best practices</a:t>
            </a:r>
          </a:p>
        </p:txBody>
      </p:sp>
      <p:sp>
        <p:nvSpPr>
          <p:cNvPr id="141" name="Содержимое 2"/>
          <p:cNvSpPr txBox="1"/>
          <p:nvPr>
            <p:ph type="body" sz="half" idx="1"/>
          </p:nvPr>
        </p:nvSpPr>
        <p:spPr>
          <a:xfrm>
            <a:off x="394599" y="2349592"/>
            <a:ext cx="8229601" cy="2522938"/>
          </a:xfrm>
          <a:prstGeom prst="rect">
            <a:avLst/>
          </a:prstGeom>
        </p:spPr>
        <p:txBody>
          <a:bodyPr/>
          <a:lstStyle>
            <a:lvl1pPr marL="0" indent="0" algn="just" defTabSz="370331">
              <a:spcBef>
                <a:spcPts val="500"/>
              </a:spcBef>
              <a:buSzTx/>
              <a:buNone/>
              <a:defRPr sz="2500"/>
            </a:lvl1pPr>
          </a:lstStyle>
          <a:p>
            <a:pPr/>
            <a:r>
              <a:t>Because image size matters, using ADD to fetch packages from remote URLs is strongly discouraged; you should use curl or wget instead. That way you can delete the files you no longer need after they’ve been extracted and you don’t have to add another layer in your image. </a:t>
            </a:r>
          </a:p>
        </p:txBody>
      </p:sp>
      <p:sp>
        <p:nvSpPr>
          <p:cNvPr id="142"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Прямоугольник 3"/>
          <p:cNvSpPr/>
          <p:nvPr/>
        </p:nvSpPr>
        <p:spPr>
          <a:xfrm>
            <a:off x="-125201" y="-1"/>
            <a:ext cx="9269201" cy="1037533"/>
          </a:xfrm>
          <a:prstGeom prst="rect">
            <a:avLst/>
          </a:prstGeom>
          <a:solidFill>
            <a:srgbClr val="000000"/>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45" name="Название 1"/>
          <p:cNvSpPr txBox="1"/>
          <p:nvPr>
            <p:ph type="title"/>
          </p:nvPr>
        </p:nvSpPr>
        <p:spPr>
          <a:xfrm>
            <a:off x="457200" y="116276"/>
            <a:ext cx="8229600" cy="661876"/>
          </a:xfrm>
          <a:prstGeom prst="rect">
            <a:avLst/>
          </a:prstGeom>
        </p:spPr>
        <p:txBody>
          <a:bodyPr/>
          <a:lstStyle>
            <a:lvl1pPr algn="l" defTabSz="452627">
              <a:defRPr sz="3800">
                <a:solidFill>
                  <a:srgbClr val="FFFFFF"/>
                </a:solidFill>
              </a:defRPr>
            </a:lvl1pPr>
          </a:lstStyle>
          <a:p>
            <a:pPr/>
            <a:r>
              <a:t>Dockerfile best practices</a:t>
            </a:r>
          </a:p>
        </p:txBody>
      </p:sp>
      <p:sp>
        <p:nvSpPr>
          <p:cNvPr id="146" name="Содержимое 2"/>
          <p:cNvSpPr txBox="1"/>
          <p:nvPr>
            <p:ph type="body" sz="half" idx="1"/>
          </p:nvPr>
        </p:nvSpPr>
        <p:spPr>
          <a:xfrm>
            <a:off x="394599" y="2349592"/>
            <a:ext cx="8229601" cy="2522938"/>
          </a:xfrm>
          <a:prstGeom prst="rect">
            <a:avLst/>
          </a:prstGeom>
        </p:spPr>
        <p:txBody>
          <a:bodyPr/>
          <a:lstStyle>
            <a:lvl1pPr marL="0" indent="0" algn="just" defTabSz="370331">
              <a:spcBef>
                <a:spcPts val="500"/>
              </a:spcBef>
              <a:buSzTx/>
              <a:buNone/>
              <a:defRPr sz="2500"/>
            </a:lvl1pPr>
          </a:lstStyle>
          <a:p>
            <a:pPr/>
            <a:r>
              <a:t>If &lt;source&gt; is a local tar archive in a recognized compression format, then it is automatically unpacked as a directory into the Docker image. For example: ADD rootfs.tar.xz /. This is the main recommended use of ADD over COPY in Dockerfiles.</a:t>
            </a:r>
          </a:p>
        </p:txBody>
      </p:sp>
      <p:sp>
        <p:nvSpPr>
          <p:cNvPr id="147" name="Подзаголовок 2"/>
          <p:cNvSpPr txBox="1"/>
          <p:nvPr/>
        </p:nvSpPr>
        <p:spPr>
          <a:xfrm>
            <a:off x="6045329" y="6179827"/>
            <a:ext cx="3040556"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latin typeface="Arial"/>
                <a:ea typeface="Arial"/>
                <a:cs typeface="Arial"/>
                <a:sym typeface="Arial"/>
              </a:defRPr>
            </a:lvl1pPr>
          </a:lstStyle>
          <a:p>
            <a:pPr/>
            <a:r>
              <a:t>Devops.Events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49" name="Прямоугольник 3"/>
          <p:cNvSpPr/>
          <p:nvPr/>
        </p:nvSpPr>
        <p:spPr>
          <a:xfrm>
            <a:off x="0" y="2719051"/>
            <a:ext cx="9144000" cy="1198536"/>
          </a:xfrm>
          <a:prstGeom prst="rect">
            <a:avLst/>
          </a:prstGeom>
          <a:solidFill>
            <a:srgbClr val="FFFFFF"/>
          </a:solidFill>
          <a:ln>
            <a:solidFill>
              <a:srgbClr val="4A7EBB"/>
            </a:solidFill>
          </a:ln>
          <a:effectLst>
            <a:outerShdw sx="100000" sy="100000" kx="0" ky="0" algn="b" rotWithShape="0" blurRad="38100" dist="23000" dir="5400000">
              <a:srgbClr val="000000">
                <a:alpha val="35000"/>
              </a:srgbClr>
            </a:outerShdw>
          </a:effectLst>
        </p:spPr>
        <p:txBody>
          <a:bodyPr lIns="45718" tIns="45718" rIns="45718" bIns="45718" anchor="ctr"/>
          <a:lstStyle/>
          <a:p>
            <a:pPr algn="ctr">
              <a:defRPr>
                <a:solidFill>
                  <a:srgbClr val="FFFFFF"/>
                </a:solidFill>
              </a:defRPr>
            </a:pPr>
          </a:p>
        </p:txBody>
      </p:sp>
      <p:sp>
        <p:nvSpPr>
          <p:cNvPr id="150" name="Название 1"/>
          <p:cNvSpPr txBox="1"/>
          <p:nvPr>
            <p:ph type="title"/>
          </p:nvPr>
        </p:nvSpPr>
        <p:spPr>
          <a:xfrm>
            <a:off x="457200" y="2705610"/>
            <a:ext cx="8229600" cy="1143008"/>
          </a:xfrm>
          <a:prstGeom prst="rect">
            <a:avLst/>
          </a:prstGeom>
        </p:spPr>
        <p:txBody>
          <a:bodyPr/>
          <a:lstStyle/>
          <a:p>
            <a:pPr/>
            <a:r>
              <a:t>Containers</a:t>
            </a:r>
          </a:p>
        </p:txBody>
      </p:sp>
      <p:sp>
        <p:nvSpPr>
          <p:cNvPr id="151" name="Подзаголовок 2"/>
          <p:cNvSpPr txBox="1"/>
          <p:nvPr/>
        </p:nvSpPr>
        <p:spPr>
          <a:xfrm>
            <a:off x="6045327" y="6179827"/>
            <a:ext cx="3040557" cy="5283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lvl1pPr algn="ctr">
              <a:spcBef>
                <a:spcPts val="500"/>
              </a:spcBef>
              <a:defRPr sz="2400">
                <a:solidFill>
                  <a:srgbClr val="FFFFFF"/>
                </a:solidFill>
                <a:latin typeface="Arial"/>
                <a:ea typeface="Arial"/>
                <a:cs typeface="Arial"/>
                <a:sym typeface="Arial"/>
              </a:defRPr>
            </a:lvl1pPr>
          </a:lstStyle>
          <a:p>
            <a:pPr/>
            <a:r>
              <a:t>Devops.Course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